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67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9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0434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16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707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78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166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47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659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481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697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90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6AC12C0-A4F3-47F3-B18A-D93C1E947186}" type="datetimeFigureOut">
              <a:rPr lang="pl-PL" smtClean="0"/>
              <a:t>18.11.2024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C871059-BB0A-4175-8B01-61A84B6F6C7C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.allegroimg.com/original/0c4e85/5f21a5254172ab238cfd67b5b36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prsa.pl/images/d2251d85-e165-4ad9-9eb0-e51906d4478b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8E8E5F8-199B-9BB9-04B1-000000FCF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8240"/>
            <a:ext cx="12192000" cy="801624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39CEB0B-C1B6-8436-6312-721B30946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Powstanie Warszawskie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159CCC3-1448-D69E-81BF-BD7AC2D99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Tymon i Hubert Łazowy</a:t>
            </a:r>
          </a:p>
        </p:txBody>
      </p:sp>
    </p:spTree>
    <p:extLst>
      <p:ext uri="{BB962C8B-B14F-4D97-AF65-F5344CB8AC3E}">
        <p14:creationId xmlns:p14="http://schemas.microsoft.com/office/powerpoint/2010/main" val="385306764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FA343A7-3B4B-E2FF-18DA-34F9FDDF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147B271-94B5-325C-3225-ECE5CB40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Upadek Woli i Ochoty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7E4507-D7E1-6373-1D01-B0B85229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/>
              <a:t>5 sierpnia, od wczesnych godzin porannych oddziały </a:t>
            </a:r>
            <a:r>
              <a:rPr lang="pl-PL" dirty="0" err="1"/>
              <a:t>Reinefartha</a:t>
            </a:r>
            <a:r>
              <a:rPr lang="pl-PL" dirty="0"/>
              <a:t> i </a:t>
            </a:r>
            <a:r>
              <a:rPr lang="pl-PL" dirty="0" err="1"/>
              <a:t>Dirlewangera</a:t>
            </a:r>
            <a:r>
              <a:rPr lang="pl-PL" dirty="0"/>
              <a:t> szturmowały polskie barykady na ulicach Wolskiej, mordując przy tym ludność cywilną. 6 sierpnia jeden z batalionów </a:t>
            </a:r>
            <a:r>
              <a:rPr lang="pl-PL" dirty="0" err="1"/>
              <a:t>Dirlewangera</a:t>
            </a:r>
            <a:r>
              <a:rPr lang="pl-PL" dirty="0"/>
              <a:t> przedarł się do Ogrodu Saskiego, gdzie nawiązał kontakt z niemieckimi obrońcami „dzielnicy rządowej”. Dopiero następnego dnia Niemcom udało się jednak zabezpieczyć arterię wolską aż po pl. Bankowy. O całkowitym odblokowaniu trasy </a:t>
            </a:r>
            <a:r>
              <a:rPr lang="pl-PL" dirty="0" err="1"/>
              <a:t>Wolska-Chłodna-Ogród</a:t>
            </a:r>
            <a:r>
              <a:rPr lang="pl-PL" dirty="0"/>
              <a:t> Saski-Most Kierbedzia można było mówić dopiero od 17 sierpnia. Ostatnim epizodem bitwy o Wolę były kilkudniowe, zacięte walki o cmentarze na Powązkach i rejon ul. Okopowej, gdzie broniły się główne siły Kedywu (8-11 sierpnia).</a:t>
            </a:r>
          </a:p>
          <a:p>
            <a:pPr marL="0" indent="0">
              <a:buNone/>
            </a:pPr>
            <a:r>
              <a:rPr lang="pl-PL" dirty="0"/>
              <a:t>Ochota była broniona przez zaledwie ok. 300 żołnierzy AK, którzy utrzymywali pozycje w rejonie ulic Kaliskiej i Wawelskiej. Już pierwsze walki pokazały jednak, że szturmująca tę dzielnicę brygada RONA posiada minimalną wartość bojową, a jej żołnierze są zainteresowani wyłącznie gwałtami, rabunkiem i alkoholem. W rezultacie mimo ogromnej przewagi liczebnej i technicznej RONA niemal na tydzień utknęła na Ochocie. Dopiero w nocy z 10 na 11 sierpnia załoga „Reduty Kaliskiej” wycofała się do Lasów Chojnowskich.</a:t>
            </a:r>
          </a:p>
        </p:txBody>
      </p:sp>
    </p:spTree>
    <p:extLst>
      <p:ext uri="{BB962C8B-B14F-4D97-AF65-F5344CB8AC3E}">
        <p14:creationId xmlns:p14="http://schemas.microsoft.com/office/powerpoint/2010/main" val="24469566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F227B04E-A113-EED1-A95B-348D838944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1357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894C8C5-DBC8-DEEA-705A-46EEE53A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Obrona Starego Miasta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DB7777-29BD-D311-38FF-C378FAD21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Ponad dwutygodniowa bitwa o Stare Miasto miała okazać się jednym z najzaciętszych i najdramatyczniejszych bojów powstania. Walki toczone były bowiem o każdy dom i każdą barykadę. Doskonale wyposażone niemieckie oddziały szturmowe, dysponujące silnym wsparciem artyleryjskim i lotniczym, przez długi czas nie były w stanie złamać oporu powstańców. Wobec technicznej i ogniowej przewagi wroga powstańcy nie byli jednak w stanie zatrzymać niemieckiego natarcia. O ile wielodniowe szturmy nie przebiły nigdzie polskiej obrony, o tyle systematycznie wgniatały ją do wnętrza Starówki. 20 sierpnia Niemcy zdobyli Pałac Mostowskich. W nocy z 20 na 21 sierpnia żołnierze zgrupowania „Leśnik” musieli ostatecznie opuścić Muranów. 22 sierpnia powstańcy utracili Arsenał, a dwa dni później – część ruin szpitala Jana Bożego. 28 sierpnia, po wielu dniach zaciętych walk, Niemcy zdobyli ostatecznie jeden z kluczowych zworników polskiej obrony – gmach PWPW. </a:t>
            </a:r>
          </a:p>
        </p:txBody>
      </p:sp>
    </p:spTree>
    <p:extLst>
      <p:ext uri="{BB962C8B-B14F-4D97-AF65-F5344CB8AC3E}">
        <p14:creationId xmlns:p14="http://schemas.microsoft.com/office/powerpoint/2010/main" val="3725027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41279D54-0DB4-DC91-2E0F-BCAFCC4E68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8863"/>
            <a:ext cx="12192000" cy="9414672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79257E-68EC-745B-9CE3-43BA513A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42" y="1512804"/>
            <a:ext cx="9424737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Tego samego dnia, po równie długotrwałych i zaciętych bojach, powstańcy stracili także ruiny Katedry wraz z sąsiednim kościołem Jezuitów . Siły obrońców stopniały w tym czasie do ok. 2 tys. żołnierzy (niektóre plutony liczyły zaledwie kilkunastu żołnierzy). 1 września Niemcy przeprowadzili jeszcze jeden zmasowany szturm na Starówkę. Udało im się wówczas zdobyć większość Nowego Miasta oraz – przejściowo – Rynek Starego Miasta. Powstańcy ostatkiem sił zdołali jednak utrzymać najważniejsze pozycje, w tym wejścia do kanałów.</a:t>
            </a:r>
          </a:p>
        </p:txBody>
      </p:sp>
    </p:spTree>
    <p:extLst>
      <p:ext uri="{BB962C8B-B14F-4D97-AF65-F5344CB8AC3E}">
        <p14:creationId xmlns:p14="http://schemas.microsoft.com/office/powerpoint/2010/main" val="246815370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CC0BE8F-D8E4-C6F2-F7A0-32BB212A5A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5840"/>
            <a:ext cx="12192000" cy="786384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B82A8DF-2F5E-CDBA-7A4C-AA751338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l-PL" dirty="0"/>
              <a:t>Upadek Powstania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8352EE5-76EF-DB31-BFDC-FDC54B57E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Przed ostatecznym atakiem na Śródmieście, Niemcy zdecydowali się napaść na Mokotów. Po 2 dniach, stało się jasne, że powstańcy nie zdołają się obronić, i podpułkownik Józef Rokicki zarządził wycofanie się kanałami do Śródmieścia. Jednak w czasie ewakuacji Rokicki dostał rozkaz, iż mają wrócić i bronić Mokotowa. Wywołało to spory chaos, gdyż w kanałach znajdowało się ok. 400 żołnierz, część z nich wycofywała się do Mokotowa, a część zaczęła szukać innych dróg. W dodatku Niemcy zablokowali niektóre odcinki kanałów. Zostali przez Niemców obrzucani granatami, lub uduszeni gazem z karbidu. 27 września, poddali się ostatni obrońcy Mokotowa.</a:t>
            </a:r>
          </a:p>
        </p:txBody>
      </p:sp>
    </p:spTree>
    <p:extLst>
      <p:ext uri="{BB962C8B-B14F-4D97-AF65-F5344CB8AC3E}">
        <p14:creationId xmlns:p14="http://schemas.microsoft.com/office/powerpoint/2010/main" val="2909726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8371C49E-6D86-5CB1-A695-1E009AD716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7063"/>
            <a:ext cx="12192000" cy="8277726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7B1FC0-2C70-0ACF-E9A5-2E4392B7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453" y="1167063"/>
            <a:ext cx="7868652" cy="516631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29 września niemiecka 19 Dywizja Pancerna rozpoczęła natarcie na Żoliborz. Już po pierwszym dniu walki Niemcom udało się zdobyć całą południową część dzielnicy wraz z pl. Wilsona. Następnego dnia polskie oddziały zostały zepchnięte do niewielkiego kotła w północno-wschodniej części Żoliborza. Pułkownik „Żywiciel” nie chciał jednak kapitulować, planując w zamian przebicie do Wisły celem ewakuacji na wschodni brzeg rzeki. Dopiero na skutek interwencji KG AK obrońcy Żoliborza zgodzili się kapitulować (30 września).</a:t>
            </a:r>
          </a:p>
        </p:txBody>
      </p:sp>
    </p:spTree>
    <p:extLst>
      <p:ext uri="{BB962C8B-B14F-4D97-AF65-F5344CB8AC3E}">
        <p14:creationId xmlns:p14="http://schemas.microsoft.com/office/powerpoint/2010/main" val="42187686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22EE754-35AA-D49A-83F6-F60C886CE3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5840"/>
            <a:ext cx="12192000" cy="786384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38E5CF-A870-A3C8-C8B7-DB9D046A3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Po upadku Żoliborza w rękach powstańców znajdowało się już tylko Śródmieście. Już wcześniej generał „Bór” Komorowski uznał jednak, że z militarnego i politycznego punktu widzenia kontynuacja walki nie ma żadnego sensu. Mimo sprzeciwu ze strony pułkownika „Montera” komendant główny AK zdecydował się rozpocząć rozmowy kapitulacyjne z Niemcami (28 września). Dwa dni później do kwatery von </a:t>
            </a:r>
            <a:r>
              <a:rPr lang="pl-PL" dirty="0" err="1"/>
              <a:t>dem</a:t>
            </a:r>
            <a:r>
              <a:rPr lang="pl-PL" dirty="0"/>
              <a:t> Bacha w Ożarowie Mazowieckim przybyli delegaci KG AK w celu poinformowania o propozycjach kapitulacyjnych. Zawarto wówczas porozumienie o wstrzymaniu ognia, które obowiązywało od 5:00 rano do 19:00 w dniach 1 i 2 października. W międzyczasie w Ożarowie Mazowieckim toczyły się pertraktacje, które zakończyły się w nocy z 2 na 3 października podpisaniem aktu kapitulacji powstania warszawskiego. </a:t>
            </a:r>
          </a:p>
        </p:txBody>
      </p:sp>
    </p:spTree>
    <p:extLst>
      <p:ext uri="{BB962C8B-B14F-4D97-AF65-F5344CB8AC3E}">
        <p14:creationId xmlns:p14="http://schemas.microsoft.com/office/powerpoint/2010/main" val="75879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AF89CF59-A1EB-E9A1-C71D-87EA26397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9547"/>
            <a:ext cx="12192000" cy="785217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639E8E6-F64D-9CBC-E820-1D8E89E9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76211" y="4937126"/>
            <a:ext cx="10515600" cy="1325563"/>
          </a:xfrm>
        </p:spPr>
        <p:txBody>
          <a:bodyPr/>
          <a:lstStyle/>
          <a:p>
            <a:pPr algn="r"/>
            <a:r>
              <a:rPr lang="pl-PL" dirty="0"/>
              <a:t>Koniec.</a:t>
            </a:r>
          </a:p>
        </p:txBody>
      </p:sp>
    </p:spTree>
    <p:extLst>
      <p:ext uri="{BB962C8B-B14F-4D97-AF65-F5344CB8AC3E}">
        <p14:creationId xmlns:p14="http://schemas.microsoft.com/office/powerpoint/2010/main" val="3196517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B06B604C-8AA7-4602-6A24-C4611D6384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53846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6982418-42C3-4FE5-4D56-5D1C3467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Co to było?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05FC00-CEA4-25C6-0060-C8B2E9F5F4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Wystąpienie zbrojne przeciwko okupującym Warszawę wojskom niemieckim, zorganizowane przez Armię Krajową w ramach akcji "Burza", połączone z ujawnieniem się i oficjalną działalnością najwyższych struktur Polskiego Państwa Podziemnego.</a:t>
            </a:r>
          </a:p>
        </p:txBody>
      </p:sp>
    </p:spTree>
    <p:extLst>
      <p:ext uri="{BB962C8B-B14F-4D97-AF65-F5344CB8AC3E}">
        <p14:creationId xmlns:p14="http://schemas.microsoft.com/office/powerpoint/2010/main" val="37554427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6016D384-56CD-AFFC-F84D-4180AB4A08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6410" y="-226908"/>
            <a:ext cx="10279113" cy="7311816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313278F0-D9EE-160B-F6FF-3EA5D972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93304" y="-152799"/>
            <a:ext cx="5686567" cy="7163597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3A86DE7-DA0F-5CEC-3C17-D88B3C3A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Strony konfliktu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DB09830-D681-7407-0600-D0555378A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41537"/>
            <a:ext cx="4551947" cy="4351338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III Rzesza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Pod Dowództwem:</a:t>
            </a:r>
          </a:p>
          <a:p>
            <a:pPr marL="0" indent="0" algn="ctr">
              <a:buNone/>
            </a:pPr>
            <a:r>
              <a:rPr lang="de-DE" dirty="0"/>
              <a:t>Reiner Stahel</a:t>
            </a:r>
          </a:p>
          <a:p>
            <a:pPr marL="0" indent="0" algn="ctr">
              <a:buNone/>
            </a:pPr>
            <a:r>
              <a:rPr lang="de-DE" dirty="0"/>
              <a:t>Paul Otto Geibel</a:t>
            </a:r>
          </a:p>
          <a:p>
            <a:pPr marL="0" indent="0" algn="ctr">
              <a:buNone/>
            </a:pPr>
            <a:r>
              <a:rPr lang="de-DE" dirty="0"/>
              <a:t>Erich von dem Bach-</a:t>
            </a:r>
            <a:r>
              <a:rPr lang="de-DE" dirty="0" err="1"/>
              <a:t>Zelewski</a:t>
            </a:r>
            <a:endParaRPr lang="de-DE" dirty="0"/>
          </a:p>
          <a:p>
            <a:pPr marL="0" indent="0" algn="ctr">
              <a:buNone/>
            </a:pPr>
            <a:r>
              <a:rPr lang="de-DE" dirty="0"/>
              <a:t>Nikolaus von Vormann</a:t>
            </a:r>
            <a:endParaRPr lang="pl-PL" dirty="0">
              <a:effectLst/>
              <a:hlinkClick r:id="rId4"/>
            </a:endParaRPr>
          </a:p>
          <a:p>
            <a:pPr marL="0" indent="0" algn="ctr">
              <a:buNone/>
            </a:pP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0B01328-C5F6-A4C2-A764-321F6556C9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Polskie Państwo Podziemne</a:t>
            </a:r>
          </a:p>
          <a:p>
            <a:pPr marL="0" indent="0" algn="ctr">
              <a:buNone/>
            </a:pPr>
            <a:r>
              <a:rPr lang="pl-PL" dirty="0"/>
              <a:t>Narodowe Siły Zbrojne</a:t>
            </a:r>
          </a:p>
          <a:p>
            <a:pPr marL="0" indent="0" algn="ctr">
              <a:buNone/>
            </a:pPr>
            <a:r>
              <a:rPr lang="pl-PL" dirty="0"/>
              <a:t>Połączone Siły Zbrojne</a:t>
            </a:r>
          </a:p>
          <a:p>
            <a:pPr marL="0" indent="0" algn="ctr">
              <a:buNone/>
            </a:pPr>
            <a:r>
              <a:rPr lang="pl-PL" dirty="0"/>
              <a:t>Polskie Siły Zbrojne w ZSRR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Pod Dowództwem:</a:t>
            </a:r>
          </a:p>
          <a:p>
            <a:pPr marL="0" indent="0" algn="ctr">
              <a:buNone/>
            </a:pPr>
            <a:r>
              <a:rPr lang="pl-PL" dirty="0"/>
              <a:t>Tadeusz Bór-Komorowski</a:t>
            </a:r>
          </a:p>
          <a:p>
            <a:pPr marL="0" indent="0" algn="ctr">
              <a:buNone/>
            </a:pPr>
            <a:r>
              <a:rPr lang="pl-PL" dirty="0"/>
              <a:t>Antoni Chruściel</a:t>
            </a:r>
          </a:p>
          <a:p>
            <a:pPr marL="0" indent="0" algn="ctr">
              <a:buNone/>
            </a:pPr>
            <a:r>
              <a:rPr lang="pl-PL" dirty="0"/>
              <a:t>Tadeusz Pełczyński</a:t>
            </a:r>
          </a:p>
          <a:p>
            <a:pPr marL="0" indent="0" algn="ctr">
              <a:buNone/>
            </a:pPr>
            <a:endParaRPr lang="pl-PL" dirty="0">
              <a:effectLst/>
              <a:hlinkClick r:id="rId4"/>
            </a:endParaRPr>
          </a:p>
          <a:p>
            <a:pPr marL="0" indent="0" algn="ctr">
              <a:buNone/>
            </a:pPr>
            <a:r>
              <a:rPr lang="pl-PL" dirty="0"/>
              <a:t>Leopold Okulicki</a:t>
            </a:r>
          </a:p>
        </p:txBody>
      </p:sp>
    </p:spTree>
    <p:extLst>
      <p:ext uri="{BB962C8B-B14F-4D97-AF65-F5344CB8AC3E}">
        <p14:creationId xmlns:p14="http://schemas.microsoft.com/office/powerpoint/2010/main" val="33059632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15449632-8A44-2A90-4DC4-8A4B8F0089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9714"/>
            <a:ext cx="12192000" cy="78377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882B866-0905-810C-9C11-0BC069E1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Geneza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704FE62-53C0-2B3C-72AF-ECB0024AD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9846"/>
            <a:ext cx="7936832" cy="4351338"/>
          </a:xfrm>
        </p:spPr>
        <p:txBody>
          <a:bodyPr>
            <a:normAutofit/>
          </a:bodyPr>
          <a:lstStyle/>
          <a:p>
            <a:r>
              <a:rPr lang="pl-PL" dirty="0"/>
              <a:t>powstanie zalążka polskiego rządu zależnego od Stalina</a:t>
            </a:r>
          </a:p>
          <a:p>
            <a:r>
              <a:rPr lang="pl-PL" dirty="0"/>
              <a:t>dotarcie Armii Czerwonej pod Warszawę</a:t>
            </a:r>
          </a:p>
          <a:p>
            <a:r>
              <a:rPr lang="pl-PL" dirty="0"/>
              <a:t>przekonanie dowództwa AK, że Wehrmacht poniósł klęskę</a:t>
            </a:r>
          </a:p>
          <a:p>
            <a:r>
              <a:rPr lang="pl-PL" dirty="0"/>
              <a:t>wezwanie ludu stolicy do walki przez komunistyczną radiostację ,,Kościuszko"</a:t>
            </a:r>
          </a:p>
          <a:p>
            <a:r>
              <a:rPr lang="pl-PL" dirty="0"/>
              <a:t>przekonanie dowódców AK, że po zwycięstwie powstania Stalin uzna władzę rządu londyńskiego albo skompromituje się przed Zachodem</a:t>
            </a:r>
          </a:p>
          <a:p>
            <a:r>
              <a:rPr lang="pl-PL" dirty="0"/>
              <a:t>meldunek o radzieckich czołgach na Pradze</a:t>
            </a:r>
          </a:p>
        </p:txBody>
      </p:sp>
    </p:spTree>
    <p:extLst>
      <p:ext uri="{BB962C8B-B14F-4D97-AF65-F5344CB8AC3E}">
        <p14:creationId xmlns:p14="http://schemas.microsoft.com/office/powerpoint/2010/main" val="38927978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ACC994FB-EB78-014D-8CE9-13F53EE1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3771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0EB1FBE-80FB-9E11-41C6-D7BE4443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Cele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13E6B6B-C2CD-7907-E0C1-398F60516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72372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/>
              <a:t>Wojskowe:</a:t>
            </a:r>
          </a:p>
          <a:p>
            <a:pPr marL="0" indent="0" algn="ctr">
              <a:buNone/>
            </a:pPr>
            <a:r>
              <a:rPr lang="pl-PL" dirty="0"/>
              <a:t>-Wystąpienie przeciwko Niemcom</a:t>
            </a:r>
          </a:p>
          <a:p>
            <a:pPr marL="0" indent="0" algn="ctr">
              <a:buNone/>
            </a:pPr>
            <a:r>
              <a:rPr lang="pl-PL" dirty="0"/>
              <a:t>-Zajęcie Warszawy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D44A6FE-A843-F558-0DFF-F598058F3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588532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/>
              <a:t>Polityczne:</a:t>
            </a:r>
          </a:p>
          <a:p>
            <a:pPr marL="0" indent="0" algn="ctr">
              <a:buNone/>
            </a:pPr>
            <a:r>
              <a:rPr lang="pl-PL" dirty="0"/>
              <a:t>-przeciwko ZSRR</a:t>
            </a:r>
          </a:p>
          <a:p>
            <a:pPr marL="0" indent="0" algn="ctr">
              <a:buNone/>
            </a:pPr>
            <a:r>
              <a:rPr lang="pl-PL" dirty="0"/>
              <a:t>-objąć władzę w stolicy jako przedstawicielstwo rządu londyńskiego</a:t>
            </a:r>
          </a:p>
        </p:txBody>
      </p:sp>
    </p:spTree>
    <p:extLst>
      <p:ext uri="{BB962C8B-B14F-4D97-AF65-F5344CB8AC3E}">
        <p14:creationId xmlns:p14="http://schemas.microsoft.com/office/powerpoint/2010/main" val="42404675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1C8C060F-04EB-32D1-B7E2-DE7EF67EB2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5822"/>
            <a:ext cx="12192000" cy="11133007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A1E1F1B-590C-7750-BFA5-CCF4D2E5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Uzbrojenie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CCF024-462A-5EF2-B866-350790E48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510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Uzbrojenie było najsłabszą stroną powstańców. Dysponowali niemal wyłącznie bronią ręczną. Nie mieli wiele broni przeciw pancernej, których rolę miały pełnić koktajle Mołotowa. Po wyłączeniu Warszawy z akcji "Burza", z tamtejszych magazynów wysłano 900 pistoletów maszynowych z amunicją. W rezultacie 1 sierpnia 1944 na stanie uzbrojenia Okręgu Warszawskiego AK znajdowało się zaledwie 3846 pistoletów, 2629 karabinów, 657 pistoletów maszynowych, 145 ręcznych karabinów maszynowych, 47 ciężkich karabinów maszynowych, 29 karabinów przeciwpancernych i granatników PIAT, 16 moździerzy i granatników, 2 działka przeciwpancerne, 30 miotaczy ognia, 43 971 granatów ręcznych i 416 granatów przeciwpancernych, ok. 12 tys. butelek zapalających i 1266 kg materiałów wybuchowych. Amunicji wystarczało na 2-3 dni walki.</a:t>
            </a:r>
          </a:p>
        </p:txBody>
      </p:sp>
    </p:spTree>
    <p:extLst>
      <p:ext uri="{BB962C8B-B14F-4D97-AF65-F5344CB8AC3E}">
        <p14:creationId xmlns:p14="http://schemas.microsoft.com/office/powerpoint/2010/main" val="25702077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3444FF99-B9C5-F841-6B8F-8A92221764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500811" cy="688586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46765B6-0234-E159-49E6-66AB431A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pl-PL" dirty="0">
                <a:effectLst/>
              </a:rPr>
            </a:br>
            <a:r>
              <a:rPr lang="pl-PL" dirty="0"/>
              <a:t>Straty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E46ADA-91FA-2C09-20E0-E572FBDD0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l-PL" dirty="0"/>
              <a:t>III Rzesza</a:t>
            </a:r>
            <a:endParaRPr lang="pl-PL" dirty="0">
              <a:effectLst/>
              <a:hlinkClick r:id="rId3"/>
            </a:endParaRPr>
          </a:p>
          <a:p>
            <a:pPr algn="ctr"/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430EF78-1CF2-B8A0-727A-63CA5ABA8D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dirty="0"/>
              <a:t>ok. 1,5–10 tys. zabitych,</a:t>
            </a:r>
          </a:p>
          <a:p>
            <a:pPr marL="0" indent="0">
              <a:buNone/>
            </a:pPr>
            <a:r>
              <a:rPr lang="pl-PL" dirty="0"/>
              <a:t>ok. 7,5–9 tys. rannych,</a:t>
            </a:r>
          </a:p>
          <a:p>
            <a:pPr marL="0" indent="0">
              <a:buNone/>
            </a:pPr>
            <a:r>
              <a:rPr lang="pl-PL" dirty="0"/>
              <a:t>ok. 7 tys. zaginionych,</a:t>
            </a:r>
          </a:p>
          <a:p>
            <a:pPr marL="0" indent="0">
              <a:buNone/>
            </a:pPr>
            <a:r>
              <a:rPr lang="pl-PL" dirty="0"/>
              <a:t>ok. 2 tys. w niewoli,</a:t>
            </a:r>
          </a:p>
          <a:p>
            <a:pPr marL="0" indent="0">
              <a:buNone/>
            </a:pPr>
            <a:r>
              <a:rPr lang="pl-PL" dirty="0"/>
              <a:t>Kilkadziesiąt zniszczonych oraz ok. 200 uszkodzonych czołgów, dział pancernych i pojazdów opancerzonych,</a:t>
            </a:r>
          </a:p>
          <a:p>
            <a:pPr marL="0" indent="0">
              <a:buNone/>
            </a:pPr>
            <a:r>
              <a:rPr lang="pl-PL" dirty="0"/>
              <a:t>3 zniszczone samoloty,</a:t>
            </a:r>
          </a:p>
          <a:p>
            <a:pPr marL="0" indent="0">
              <a:buNone/>
            </a:pPr>
            <a:r>
              <a:rPr lang="pl-PL" dirty="0"/>
              <a:t>5 czołgów, dział pancernych i pojazdów opancerzonych utraconych na rzecz powstańców.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DF85606-61B5-C5C7-F290-40428A369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l-PL" dirty="0"/>
              <a:t>Polska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5F438CF-96E3-5F2F-048E-549BD8638A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dirty="0"/>
              <a:t>ok. 10 tys. zabitych żołnierzy,</a:t>
            </a:r>
          </a:p>
          <a:p>
            <a:pPr marL="0" indent="0">
              <a:buNone/>
            </a:pPr>
            <a:r>
              <a:rPr lang="pl-PL" dirty="0"/>
              <a:t>ok. 150–200 tys. zabitych cywilów,</a:t>
            </a:r>
          </a:p>
          <a:p>
            <a:pPr marL="0" indent="0">
              <a:buNone/>
            </a:pPr>
            <a:r>
              <a:rPr lang="pl-PL" dirty="0"/>
              <a:t>ok. 6 tys. zaginionych żołnierzy,</a:t>
            </a:r>
          </a:p>
          <a:p>
            <a:pPr marL="0" indent="0">
              <a:buNone/>
            </a:pPr>
            <a:r>
              <a:rPr lang="pl-PL" dirty="0"/>
              <a:t>ok. 20 tys. rannych żołnierzy,</a:t>
            </a:r>
          </a:p>
          <a:p>
            <a:pPr marL="0" indent="0">
              <a:buNone/>
            </a:pPr>
            <a:r>
              <a:rPr lang="pl-PL" dirty="0"/>
              <a:t>ok. 15 tys. wziętych do niewoli żołnierzy,</a:t>
            </a:r>
          </a:p>
          <a:p>
            <a:pPr marL="0" indent="0">
              <a:buNone/>
            </a:pPr>
            <a:r>
              <a:rPr lang="pl-PL" dirty="0"/>
              <a:t>ok. 600–650 tys. cywilów wypędzonych z Warszawy i okolic (z czego ok. 150 tys. wywiezionych na roboty przymusowe lub do obozów koncentracyjnych</a:t>
            </a:r>
          </a:p>
        </p:txBody>
      </p:sp>
    </p:spTree>
    <p:extLst>
      <p:ext uri="{BB962C8B-B14F-4D97-AF65-F5344CB8AC3E}">
        <p14:creationId xmlns:p14="http://schemas.microsoft.com/office/powerpoint/2010/main" val="6093828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1F5A23B-BA36-5521-BE19-8159A428D21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34422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11B190B-411D-29B9-29F2-E8D1C57F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Przebieg powstania</a:t>
            </a:r>
            <a:br>
              <a:rPr lang="pl-PL" dirty="0">
                <a:effectLst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A782B3-2791-317B-2E91-0DBA077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89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Godzina "W" rozpoczęła się 1 sierpnia o godzinie 17:00. Przez to, że AK postanowiło o skróceniu czasu mobilizacji o 12 godzin, wielu żołnierzy nie zdążyło przybyć na miejsce zbiórki. Godzina "W" skończyła się niepowodzeniem. Nie zdołano zająć m.in lotniska na Okęciu, żadnego z mostów, ani dworców, oraz wielu innych ważnych miejsc. Udało się zająć jednak np. elektrownie na Powiślu.</a:t>
            </a:r>
          </a:p>
        </p:txBody>
      </p:sp>
    </p:spTree>
    <p:extLst>
      <p:ext uri="{BB962C8B-B14F-4D97-AF65-F5344CB8AC3E}">
        <p14:creationId xmlns:p14="http://schemas.microsoft.com/office/powerpoint/2010/main" val="28056856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07807FCB-4FC5-2139-191E-72DCAF92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37510"/>
            <a:ext cx="12192000" cy="17264796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8B7EA90-AF24-BC04-28FC-8870B0D56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90" y="681037"/>
            <a:ext cx="6862011" cy="511593"/>
          </a:xfrm>
        </p:spPr>
        <p:txBody>
          <a:bodyPr>
            <a:normAutofit fontScale="90000"/>
          </a:bodyPr>
          <a:lstStyle/>
          <a:p>
            <a:r>
              <a:rPr lang="pl-PL" dirty="0"/>
              <a:t>Polskie działania 2-4 sierpnia.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AAEC5A-1807-BFD4-9FDE-6B53718A6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8695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 tym czasie opanowano gmach Banku Polskiego, Pałac Blanka, gmach Poczty Głównej, Dworzec Pocztowy. W międzyczasie do Warszawy powróciły oddziały pułkownika "Żywiciela", które obsadziły centralną część Żoliborza.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573C5CF-D51F-F87F-27F9-B167B2AEB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43" y="576262"/>
            <a:ext cx="4236368" cy="59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2826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ny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ny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ny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52</TotalTime>
  <Words>1305</Words>
  <Application>Microsoft Office PowerPoint</Application>
  <PresentationFormat>Panoramiczny</PresentationFormat>
  <Paragraphs>70</Paragraphs>
  <Slides>16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1" baseType="lpstr">
      <vt:lpstr>Arial</vt:lpstr>
      <vt:lpstr>Tw Cen MT</vt:lpstr>
      <vt:lpstr>Tw Cen MT Condensed</vt:lpstr>
      <vt:lpstr>Wingdings 3</vt:lpstr>
      <vt:lpstr>Integralny</vt:lpstr>
      <vt:lpstr>Powstanie Warszawskie</vt:lpstr>
      <vt:lpstr>Co to było? </vt:lpstr>
      <vt:lpstr>Strony konfliktu</vt:lpstr>
      <vt:lpstr>Geneza</vt:lpstr>
      <vt:lpstr>Cele</vt:lpstr>
      <vt:lpstr>Uzbrojenie</vt:lpstr>
      <vt:lpstr> Straty</vt:lpstr>
      <vt:lpstr>Przebieg powstania </vt:lpstr>
      <vt:lpstr>Polskie działania 2-4 sierpnia.</vt:lpstr>
      <vt:lpstr>Upadek Woli i Ochoty</vt:lpstr>
      <vt:lpstr>Obrona Starego Miasta</vt:lpstr>
      <vt:lpstr>Prezentacja programu PowerPoint</vt:lpstr>
      <vt:lpstr>Upadek Powstania</vt:lpstr>
      <vt:lpstr>Prezentacja programu PowerPoint</vt:lpstr>
      <vt:lpstr>Prezentacja programu PowerPoint</vt:lpstr>
      <vt:lpstr>Koniec.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Tymon Łazowy</dc:creator>
  <cp:lastModifiedBy>Tymon Łazowy</cp:lastModifiedBy>
  <cp:revision>3</cp:revision>
  <dcterms:created xsi:type="dcterms:W3CDTF">2024-11-18T01:09:35Z</dcterms:created>
  <dcterms:modified xsi:type="dcterms:W3CDTF">2024-11-18T02:02:07Z</dcterms:modified>
</cp:coreProperties>
</file>